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8"/>
  </p:notesMasterIdLst>
  <p:handoutMasterIdLst>
    <p:handoutMasterId r:id="rId49"/>
  </p:handoutMasterIdLst>
  <p:sldIdLst>
    <p:sldId id="256" r:id="rId5"/>
    <p:sldId id="516" r:id="rId6"/>
    <p:sldId id="453" r:id="rId7"/>
    <p:sldId id="509" r:id="rId8"/>
    <p:sldId id="454" r:id="rId9"/>
    <p:sldId id="504" r:id="rId10"/>
    <p:sldId id="505" r:id="rId11"/>
    <p:sldId id="506" r:id="rId12"/>
    <p:sldId id="507" r:id="rId13"/>
    <p:sldId id="508" r:id="rId14"/>
    <p:sldId id="275" r:id="rId15"/>
    <p:sldId id="510" r:id="rId16"/>
    <p:sldId id="288" r:id="rId17"/>
    <p:sldId id="494" r:id="rId18"/>
    <p:sldId id="289" r:id="rId19"/>
    <p:sldId id="456" r:id="rId20"/>
    <p:sldId id="455" r:id="rId21"/>
    <p:sldId id="457" r:id="rId22"/>
    <p:sldId id="458" r:id="rId23"/>
    <p:sldId id="520" r:id="rId24"/>
    <p:sldId id="467" r:id="rId25"/>
    <p:sldId id="466" r:id="rId26"/>
    <p:sldId id="521" r:id="rId27"/>
    <p:sldId id="517" r:id="rId28"/>
    <p:sldId id="518" r:id="rId29"/>
    <p:sldId id="519" r:id="rId30"/>
    <p:sldId id="503" r:id="rId31"/>
    <p:sldId id="476" r:id="rId32"/>
    <p:sldId id="471" r:id="rId33"/>
    <p:sldId id="472" r:id="rId34"/>
    <p:sldId id="478" r:id="rId35"/>
    <p:sldId id="479" r:id="rId36"/>
    <p:sldId id="480" r:id="rId37"/>
    <p:sldId id="481" r:id="rId38"/>
    <p:sldId id="482" r:id="rId39"/>
    <p:sldId id="497" r:id="rId40"/>
    <p:sldId id="490" r:id="rId41"/>
    <p:sldId id="500" r:id="rId42"/>
    <p:sldId id="502" r:id="rId43"/>
    <p:sldId id="501" r:id="rId44"/>
    <p:sldId id="498" r:id="rId45"/>
    <p:sldId id="499" r:id="rId46"/>
    <p:sldId id="515" r:id="rId47"/>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66568" autoAdjust="0"/>
  </p:normalViewPr>
  <p:slideViewPr>
    <p:cSldViewPr>
      <p:cViewPr>
        <p:scale>
          <a:sx n="100" d="100"/>
          <a:sy n="100" d="100"/>
        </p:scale>
        <p:origin x="-648" y="264"/>
      </p:cViewPr>
      <p:guideLst>
        <p:guide orient="horz" pos="618"/>
        <p:guide pos="38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08/10/14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08/10/14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31</a:t>
            </a:fld>
            <a:endParaRPr lang="de-DE"/>
          </a:p>
        </p:txBody>
      </p:sp>
    </p:spTree>
    <p:extLst>
      <p:ext uri="{BB962C8B-B14F-4D97-AF65-F5344CB8AC3E}">
        <p14:creationId xmlns:p14="http://schemas.microsoft.com/office/powerpoint/2010/main" val="130462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CommonLisp</a:t>
            </a:r>
            <a:endParaRPr lang="de-DE" dirty="0" smtClean="0"/>
          </a:p>
          <a:p>
            <a:r>
              <a:rPr lang="de-DE" dirty="0" smtClean="0"/>
              <a:t>kein E/A</a:t>
            </a:r>
          </a:p>
          <a:p>
            <a:r>
              <a:rPr lang="de-DE" dirty="0" smtClean="0"/>
              <a:t>-&gt;</a:t>
            </a:r>
            <a:r>
              <a:rPr lang="de-DE" baseline="0" dirty="0" smtClean="0"/>
              <a:t> </a:t>
            </a:r>
            <a:r>
              <a:rPr lang="de-DE" baseline="0" dirty="0" err="1" smtClean="0"/>
              <a:t>CommonJS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23</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29</a:t>
            </a:fld>
            <a:endParaRPr lang="de-DE"/>
          </a:p>
        </p:txBody>
      </p:sp>
    </p:spTree>
    <p:extLst>
      <p:ext uri="{BB962C8B-B14F-4D97-AF65-F5344CB8AC3E}">
        <p14:creationId xmlns:p14="http://schemas.microsoft.com/office/powerpoint/2010/main" val="366690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9">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8" r:id="rId7"/>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Notizen</a:t>
            </a:r>
            <a:endParaRPr lang="de-DE" dirty="0"/>
          </a:p>
        </p:txBody>
      </p:sp>
      <p:sp>
        <p:nvSpPr>
          <p:cNvPr id="3" name="Titel 2"/>
          <p:cNvSpPr>
            <a:spLocks noGrp="1"/>
          </p:cNvSpPr>
          <p:nvPr>
            <p:ph type="title"/>
          </p:nvPr>
        </p:nvSpPr>
        <p:spPr/>
        <p:txBody>
          <a:bodyPr/>
          <a:lstStyle/>
          <a:p>
            <a:r>
              <a:rPr lang="de-DE" dirty="0" smtClean="0"/>
              <a:t>Code Talks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sp>
        <p:nvSpPr>
          <p:cNvPr id="9" name="Textfeld 8"/>
          <p:cNvSpPr txBox="1"/>
          <p:nvPr/>
        </p:nvSpPr>
        <p:spPr>
          <a:xfrm>
            <a:off x="683568" y="1916832"/>
            <a:ext cx="7645182" cy="2554545"/>
          </a:xfrm>
          <a:prstGeom prst="rect">
            <a:avLst/>
          </a:prstGeom>
          <a:noFill/>
        </p:spPr>
        <p:txBody>
          <a:bodyPr wrap="square" rtlCol="0">
            <a:spAutoFit/>
          </a:bodyPr>
          <a:lstStyle/>
          <a:p>
            <a:pPr>
              <a:defRPr/>
            </a:pPr>
            <a:r>
              <a:rPr lang="de-DE" sz="2000" dirty="0" smtClean="0">
                <a:solidFill>
                  <a:schemeClr val="bg1"/>
                </a:solidFill>
              </a:rPr>
              <a:t>Hat Einiges von </a:t>
            </a:r>
            <a:r>
              <a:rPr lang="de-DE" sz="2000" dirty="0" err="1" smtClean="0">
                <a:solidFill>
                  <a:schemeClr val="bg1"/>
                </a:solidFill>
              </a:rPr>
              <a:t>Scheme</a:t>
            </a:r>
            <a:r>
              <a:rPr lang="de-DE" sz="2000" dirty="0" smtClean="0">
                <a:solidFill>
                  <a:schemeClr val="bg1"/>
                </a:solidFill>
              </a:rPr>
              <a:t> geerbt:</a:t>
            </a:r>
          </a:p>
          <a:p>
            <a:pPr>
              <a:defRPr/>
            </a:pPr>
            <a:r>
              <a:rPr lang="de-DE" sz="2000" dirty="0" smtClean="0">
                <a:solidFill>
                  <a:schemeClr val="bg1"/>
                </a:solidFill>
              </a:rPr>
              <a:t>e.g</a:t>
            </a:r>
            <a:r>
              <a:rPr lang="de-DE" sz="2000" dirty="0">
                <a:solidFill>
                  <a:schemeClr val="bg1"/>
                </a:solidFill>
              </a:rPr>
              <a:t>. </a:t>
            </a:r>
            <a:r>
              <a:rPr lang="de-DE" sz="2000" dirty="0" err="1">
                <a:solidFill>
                  <a:schemeClr val="bg1"/>
                </a:solidFill>
              </a:rPr>
              <a:t>Lexical</a:t>
            </a:r>
            <a:r>
              <a:rPr lang="de-DE" sz="2000" dirty="0">
                <a:solidFill>
                  <a:schemeClr val="bg1"/>
                </a:solidFill>
              </a:rPr>
              <a:t> </a:t>
            </a:r>
            <a:r>
              <a:rPr lang="de-DE" sz="2000" dirty="0" err="1">
                <a:solidFill>
                  <a:schemeClr val="bg1"/>
                </a:solidFill>
              </a:rPr>
              <a:t>scoping</a:t>
            </a:r>
            <a:r>
              <a:rPr lang="de-DE" sz="2000" dirty="0">
                <a:solidFill>
                  <a:schemeClr val="bg1"/>
                </a:solidFill>
              </a:rPr>
              <a:t>, Lambda, </a:t>
            </a:r>
            <a:r>
              <a:rPr lang="de-DE" sz="2000" dirty="0" err="1">
                <a:solidFill>
                  <a:schemeClr val="bg1"/>
                </a:solidFill>
              </a:rPr>
              <a:t>Callbacks</a:t>
            </a:r>
            <a:endParaRPr lang="de-DE" sz="2000" dirty="0">
              <a:solidFill>
                <a:schemeClr val="bg1"/>
              </a:solidFill>
            </a:endParaRPr>
          </a:p>
          <a:p>
            <a:pPr>
              <a:defRPr/>
            </a:pPr>
            <a:endParaRPr lang="de-DE" sz="2000" dirty="0"/>
          </a:p>
          <a:p>
            <a:r>
              <a:rPr lang="de-DE" sz="2000" dirty="0">
                <a:solidFill>
                  <a:srgbClr val="FFFFFF"/>
                </a:solidFill>
              </a:rPr>
              <a:t>Das Grundprinzip von </a:t>
            </a:r>
            <a:r>
              <a:rPr lang="de-DE" sz="2000" dirty="0" err="1">
                <a:solidFill>
                  <a:srgbClr val="FFFFFF"/>
                </a:solidFill>
              </a:rPr>
              <a:t>Scheme</a:t>
            </a:r>
            <a:r>
              <a:rPr lang="de-DE" sz="2000" dirty="0">
                <a:solidFill>
                  <a:srgbClr val="FFFFFF"/>
                </a:solidFill>
              </a:rPr>
              <a:t> ist es, eine Sprache nicht dadurch mächtig werden zu lassen, indem man immer mehr Features hinzufügt, sondern indem man Einschränkungen entfernt. </a:t>
            </a:r>
            <a:endParaRPr lang="de-DE" sz="2000" dirty="0" smtClean="0">
              <a:solidFill>
                <a:srgbClr val="FFFFFF"/>
              </a:solidFill>
            </a:endParaRPr>
          </a:p>
          <a:p>
            <a:endParaRPr lang="de-DE" sz="2000" dirty="0">
              <a:solidFill>
                <a:srgbClr val="FFFFFF"/>
              </a:solidFill>
            </a:endParaRPr>
          </a:p>
          <a:p>
            <a:r>
              <a:rPr lang="de-DE" sz="2000" dirty="0">
                <a:solidFill>
                  <a:srgbClr val="FFFFFF"/>
                </a:solidFill>
              </a:rPr>
              <a:t>Es gab </a:t>
            </a:r>
            <a:r>
              <a:rPr lang="de-DE" sz="2000" dirty="0" err="1">
                <a:solidFill>
                  <a:srgbClr val="FFFFFF"/>
                </a:solidFill>
              </a:rPr>
              <a:t>Scheme</a:t>
            </a:r>
            <a:r>
              <a:rPr lang="de-DE" sz="2000" dirty="0">
                <a:solidFill>
                  <a:srgbClr val="FFFFFF"/>
                </a:solidFill>
              </a:rPr>
              <a:t>-Implementierungen von JavaScript.</a:t>
            </a:r>
          </a:p>
        </p:txBody>
      </p:sp>
    </p:spTree>
    <p:extLst>
      <p:ext uri="{BB962C8B-B14F-4D97-AF65-F5344CB8AC3E}">
        <p14:creationId xmlns:p14="http://schemas.microsoft.com/office/powerpoint/2010/main" val="33550132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undefined </a:t>
            </a:r>
          </a:p>
          <a:p>
            <a:pPr>
              <a:buFont typeface="Arial"/>
              <a:buChar char="•"/>
            </a:pPr>
            <a:r>
              <a:rPr lang="de-DE" dirty="0"/>
              <a:t>null ist </a:t>
            </a:r>
            <a:r>
              <a:rPr lang="de-DE" dirty="0" smtClean="0"/>
              <a:t>kein </a:t>
            </a:r>
            <a:r>
              <a:rPr lang="de-DE" dirty="0" err="1" smtClean="0"/>
              <a:t>Basistyp</a:t>
            </a:r>
            <a:r>
              <a:rPr lang="de-DE" dirty="0" smtClean="0"/>
              <a:t> sondern ein Objekt!</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Typen in JS sind sehr einfach</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9432368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Variablen: 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r>
              <a:rPr lang="de-DE" dirty="0" smtClean="0"/>
              <a:t>Warum das? JS </a:t>
            </a:r>
            <a:r>
              <a:rPr lang="de-DE" dirty="0"/>
              <a:t>war dazu da, per </a:t>
            </a:r>
            <a:r>
              <a:rPr lang="de-DE" dirty="0" err="1"/>
              <a:t>Copy‘n‘Paste</a:t>
            </a:r>
            <a:r>
              <a:rPr lang="de-DE" dirty="0"/>
              <a:t> verwendet zu werden (z.B. </a:t>
            </a:r>
            <a:r>
              <a:rPr lang="de-DE" dirty="0" err="1"/>
              <a:t>MouseOver</a:t>
            </a:r>
            <a:r>
              <a:rPr lang="de-DE" dirty="0"/>
              <a:t>). Daher war es sehr </a:t>
            </a:r>
            <a:r>
              <a:rPr lang="de-DE" dirty="0" smtClean="0"/>
              <a:t>fehlertolerant (Semikolon optional, </a:t>
            </a:r>
            <a:r>
              <a:rPr lang="de-DE" dirty="0" err="1" smtClean="0"/>
              <a:t>var</a:t>
            </a:r>
            <a:r>
              <a:rPr lang="de-DE" dirty="0" smtClean="0"/>
              <a:t> optional). </a:t>
            </a:r>
          </a:p>
          <a:p>
            <a:pPr marL="0" indent="0">
              <a:buNone/>
            </a:pPr>
            <a:r>
              <a:rPr lang="de-DE" dirty="0" smtClean="0"/>
              <a:t>Dies </a:t>
            </a:r>
            <a:r>
              <a:rPr lang="de-DE" dirty="0"/>
              <a:t>ist in größeren Anwendungen nicht mehr </a:t>
            </a:r>
            <a:r>
              <a:rPr lang="de-DE" dirty="0" smtClean="0"/>
              <a:t>wünschenswert</a:t>
            </a:r>
            <a:r>
              <a:rPr lang="de-DE" dirty="0"/>
              <a:t>.</a:t>
            </a:r>
          </a:p>
          <a:p>
            <a:pPr marL="0" indent="0">
              <a:buNone/>
            </a:pPr>
            <a:r>
              <a:rPr lang="de-DE" dirty="0" smtClean="0"/>
              <a:t>Daher ist das in ES5 nicht mehr erlaubt.</a:t>
            </a:r>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err="1" smtClean="0"/>
              <a:t>Strict</a:t>
            </a:r>
            <a:endParaRPr lang="de-DE" dirty="0"/>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Wobei wir bei </a:t>
            </a:r>
            <a:r>
              <a:rPr lang="de-DE" dirty="0" err="1" smtClean="0"/>
              <a:t>var</a:t>
            </a:r>
            <a:r>
              <a:rPr lang="de-DE" dirty="0" smtClean="0"/>
              <a:t> wären.</a:t>
            </a:r>
          </a:p>
          <a:p>
            <a:pPr marL="0" indent="0">
              <a:buNone/>
            </a:pPr>
            <a:r>
              <a:rPr lang="de-DE" dirty="0" err="1" smtClean="0"/>
              <a:t>Var</a:t>
            </a:r>
            <a:r>
              <a:rPr lang="de-DE" dirty="0" smtClean="0"/>
              <a:t> ist das Schlüsselwort, um eine Variable zu definieren.</a:t>
            </a:r>
            <a:endParaRPr lang="de-DE" dirty="0"/>
          </a:p>
        </p:txBody>
      </p:sp>
      <p:sp>
        <p:nvSpPr>
          <p:cNvPr id="3" name="Titel 2"/>
          <p:cNvSpPr>
            <a:spLocks noGrp="1"/>
          </p:cNvSpPr>
          <p:nvPr>
            <p:ph type="title"/>
          </p:nvPr>
        </p:nvSpPr>
        <p:spPr/>
        <p:txBody>
          <a:bodyPr/>
          <a:lstStyle/>
          <a:p>
            <a:r>
              <a:rPr lang="de-DE" dirty="0" err="1" smtClean="0"/>
              <a:t>var</a:t>
            </a:r>
            <a:endParaRPr lang="de-DE" dirty="0"/>
          </a:p>
        </p:txBody>
      </p:sp>
    </p:spTree>
    <p:extLst>
      <p:ext uri="{BB962C8B-B14F-4D97-AF65-F5344CB8AC3E}">
        <p14:creationId xmlns:p14="http://schemas.microsoft.com/office/powerpoint/2010/main" val="6528721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1331765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Wir hatten bereits Typen besprochen.</a:t>
            </a:r>
          </a:p>
          <a:p>
            <a:pPr marL="0" indent="0">
              <a:buNone/>
            </a:pPr>
            <a:r>
              <a:rPr lang="de-DE" dirty="0" smtClean="0"/>
              <a:t>In JS gibt es 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25426554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r>
              <a:rPr lang="de-DE" dirty="0" smtClean="0"/>
              <a:t>(Slots)</a:t>
            </a:r>
            <a:endParaRPr lang="de-DE" dirty="0" smtClean="0"/>
          </a:p>
          <a:p>
            <a:r>
              <a:rPr lang="de-DE" dirty="0" smtClean="0"/>
              <a:t>Kann direkt über das Objekt-Literal gebildet </a:t>
            </a:r>
            <a:r>
              <a:rPr lang="de-DE" dirty="0" smtClean="0"/>
              <a:t>werden</a:t>
            </a:r>
            <a:endParaRPr lang="de-DE" dirty="0" smtClean="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9473860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smtClean="0">
                <a:solidFill>
                  <a:srgbClr val="FFFFFF"/>
                </a:solidFill>
                <a:highlight>
                  <a:srgbClr val="272822"/>
                </a:highlight>
              </a:rPr>
              <a:t>/</a:t>
            </a:r>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en-US" dirty="0" err="1">
                <a:solidFill>
                  <a:srgbClr val="FFFFFF"/>
                </a:solidFill>
                <a:highlight>
                  <a:srgbClr val="272822"/>
                </a:highlight>
              </a:rPr>
              <a:t>var</a:t>
            </a:r>
            <a:r>
              <a:rPr lang="en-US" dirty="0">
                <a:solidFill>
                  <a:srgbClr val="FFFFFF"/>
                </a:solidFill>
                <a:highlight>
                  <a:srgbClr val="272822"/>
                </a:highlight>
              </a:rPr>
              <a:t> person = {</a:t>
            </a:r>
          </a:p>
          <a:p>
            <a:r>
              <a:rPr lang="en-US" dirty="0">
                <a:solidFill>
                  <a:srgbClr val="FFFFFF"/>
                </a:solidFill>
                <a:highlight>
                  <a:srgbClr val="272822"/>
                </a:highlight>
              </a:rPr>
              <a:t>    name: "</a:t>
            </a:r>
            <a:r>
              <a:rPr lang="en-US" dirty="0" err="1">
                <a:solidFill>
                  <a:srgbClr val="FFFFFF"/>
                </a:solidFill>
                <a:highlight>
                  <a:srgbClr val="272822"/>
                </a:highlight>
              </a:rPr>
              <a:t>Oma</a:t>
            </a:r>
            <a:r>
              <a:rPr lang="en-US" dirty="0">
                <a:solidFill>
                  <a:srgbClr val="FFFFFF"/>
                </a:solidFill>
                <a:highlight>
                  <a:srgbClr val="272822"/>
                </a:highlight>
              </a:rPr>
              <a:t>",</a:t>
            </a:r>
          </a:p>
          <a:p>
            <a:r>
              <a:rPr lang="en-US" dirty="0">
                <a:solidFill>
                  <a:srgbClr val="FFFFFF"/>
                </a:solidFill>
                <a:highlight>
                  <a:srgbClr val="272822"/>
                </a:highlight>
              </a:rPr>
              <a:t>    age: 88</a:t>
            </a:r>
          </a:p>
          <a:p>
            <a:r>
              <a:rPr lang="en-US" dirty="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6739216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platzhalter 2"/>
          <p:cNvSpPr>
            <a:spLocks noGrp="1"/>
          </p:cNvSpPr>
          <p:nvPr>
            <p:ph type="body" sz="quarter" idx="11"/>
          </p:nvPr>
        </p:nvSpPr>
        <p:spPr/>
        <p:txBody>
          <a:bodyPr/>
          <a:lstStyle/>
          <a:p>
            <a:r>
              <a:rPr lang="de-DE" dirty="0"/>
              <a:t>Die </a:t>
            </a:r>
            <a:r>
              <a:rPr lang="de-DE" dirty="0" err="1"/>
              <a:t>Holisticon</a:t>
            </a:r>
            <a:r>
              <a:rPr lang="de-DE" dirty="0"/>
              <a:t> AG ist eine Management- und IT-Beratung mit Sitz in Hamburg. Mit einem ganzheitlichen Beratungsansatz unterstützen wir unsere Kunden in ihren Entwicklungsprojekten auf technischer, taktischer wie auch strategischer Ebene.</a:t>
            </a:r>
          </a:p>
          <a:p>
            <a:r>
              <a:rPr lang="de-DE" dirty="0" smtClean="0"/>
              <a:t>Wir </a:t>
            </a:r>
            <a:r>
              <a:rPr lang="de-DE" dirty="0"/>
              <a:t>machen genau das, was wir besonders gut können: Agil, BPM/SOA, Softwarearchitektur und </a:t>
            </a:r>
            <a:r>
              <a:rPr lang="de-DE" dirty="0" smtClean="0"/>
              <a:t>AUCH Enterprise </a:t>
            </a:r>
            <a:r>
              <a:rPr lang="de-DE" dirty="0"/>
              <a:t>Java. Und das, was wir gut können, machen wir </a:t>
            </a:r>
            <a:r>
              <a:rPr lang="de-DE" dirty="0" smtClean="0"/>
              <a:t>unaufgeregt</a:t>
            </a:r>
            <a:r>
              <a:rPr lang="de-DE" dirty="0"/>
              <a:t>, geradlinig, </a:t>
            </a:r>
            <a:r>
              <a:rPr lang="de-DE" dirty="0" smtClean="0"/>
              <a:t>schnörkellos.</a:t>
            </a:r>
          </a:p>
          <a:p>
            <a:r>
              <a:rPr lang="de-DE" dirty="0" smtClean="0"/>
              <a:t>Kunden sind mittlere und große Unternehmen. Klassische Enterprise. </a:t>
            </a:r>
            <a:r>
              <a:rPr lang="de-DE" dirty="0" err="1" smtClean="0"/>
              <a:t>JavaEE-Stack</a:t>
            </a:r>
            <a:r>
              <a:rPr lang="de-DE" dirty="0" smtClean="0"/>
              <a:t>.</a:t>
            </a:r>
          </a:p>
          <a:p>
            <a:r>
              <a:rPr lang="de-DE" dirty="0" smtClean="0"/>
              <a:t>JS kommt im Enterprise an (</a:t>
            </a:r>
            <a:r>
              <a:rPr lang="de-DE" dirty="0" err="1" smtClean="0"/>
              <a:t>AngularJS</a:t>
            </a:r>
            <a:r>
              <a:rPr lang="de-DE" dirty="0" smtClean="0"/>
              <a:t> etc.). Daher gehört auch das Coaching dazu.</a:t>
            </a:r>
            <a:endParaRPr lang="de-DE" dirty="0"/>
          </a:p>
        </p:txBody>
      </p:sp>
    </p:spTree>
    <p:extLst>
      <p:ext uri="{BB962C8B-B14F-4D97-AF65-F5344CB8AC3E}">
        <p14:creationId xmlns:p14="http://schemas.microsoft.com/office/powerpoint/2010/main" val="111639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Debuggen über alert ist doof</a:t>
            </a:r>
          </a:p>
          <a:p>
            <a:r>
              <a:rPr lang="de-DE" dirty="0" smtClean="0"/>
              <a:t>Aber: Mit </a:t>
            </a:r>
            <a:r>
              <a:rPr lang="de-DE" dirty="0" err="1" smtClean="0"/>
              <a:t>console.log</a:t>
            </a:r>
            <a:r>
              <a:rPr lang="de-DE" dirty="0" smtClean="0"/>
              <a:t>() (</a:t>
            </a:r>
            <a:r>
              <a:rPr lang="de-DE" dirty="0" err="1" smtClean="0"/>
              <a:t>debug</a:t>
            </a:r>
            <a:r>
              <a:rPr lang="de-DE" dirty="0" smtClean="0"/>
              <a:t>, </a:t>
            </a:r>
            <a:r>
              <a:rPr lang="de-DE" dirty="0" err="1" smtClean="0"/>
              <a:t>info</a:t>
            </a:r>
            <a:r>
              <a:rPr lang="de-DE" dirty="0" smtClean="0"/>
              <a:t>, warn, </a:t>
            </a:r>
            <a:r>
              <a:rPr lang="de-DE" dirty="0" err="1" smtClean="0"/>
              <a:t>error</a:t>
            </a:r>
            <a:r>
              <a:rPr lang="de-DE" dirty="0" smtClean="0"/>
              <a:t>) bekommt man geregeltes </a:t>
            </a:r>
            <a:r>
              <a:rPr lang="de-DE" dirty="0" err="1" smtClean="0"/>
              <a:t>Logging</a:t>
            </a:r>
            <a:r>
              <a:rPr lang="de-DE" dirty="0" smtClean="0"/>
              <a:t> hin</a:t>
            </a:r>
          </a:p>
          <a:p>
            <a:r>
              <a:rPr lang="de-DE" dirty="0"/>
              <a:t>Es gibt JS-Debugger</a:t>
            </a:r>
          </a:p>
          <a:p>
            <a:r>
              <a:rPr lang="de-DE" dirty="0"/>
              <a:t>Besser ist natürlich test-getriebene </a:t>
            </a:r>
            <a:r>
              <a:rPr lang="de-DE" dirty="0" smtClean="0"/>
              <a:t>Entwicklung</a:t>
            </a:r>
            <a:endParaRPr lang="de-DE" dirty="0"/>
          </a:p>
          <a:p>
            <a:endParaRPr lang="de-DE" dirty="0"/>
          </a:p>
        </p:txBody>
      </p:sp>
      <p:sp>
        <p:nvSpPr>
          <p:cNvPr id="3" name="Titel 2"/>
          <p:cNvSpPr>
            <a:spLocks noGrp="1"/>
          </p:cNvSpPr>
          <p:nvPr>
            <p:ph type="title"/>
          </p:nvPr>
        </p:nvSpPr>
        <p:spPr/>
        <p:txBody>
          <a:bodyPr/>
          <a:lstStyle/>
          <a:p>
            <a:r>
              <a:rPr lang="de-DE" dirty="0" err="1" smtClean="0"/>
              <a:t>Console</a:t>
            </a:r>
            <a:endParaRPr lang="de-DE" dirty="0"/>
          </a:p>
        </p:txBody>
      </p:sp>
    </p:spTree>
    <p:extLst>
      <p:ext uri="{BB962C8B-B14F-4D97-AF65-F5344CB8AC3E}">
        <p14:creationId xmlns:p14="http://schemas.microsoft.com/office/powerpoint/2010/main" val="130289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Native / ursprüngliche Ablaufumgebung ist der Browser</a:t>
            </a:r>
          </a:p>
          <a:p>
            <a:pPr marL="0" indent="0">
              <a:buNone/>
            </a:pPr>
            <a:endParaRPr lang="de-DE" dirty="0">
              <a:solidFill>
                <a:srgbClr val="FFFFFF"/>
              </a:solidFill>
            </a:endParaRPr>
          </a:p>
          <a:p>
            <a:pPr marL="0" indent="0">
              <a:buNone/>
            </a:pPr>
            <a:r>
              <a:rPr lang="de-DE" dirty="0" smtClean="0">
                <a:solidFill>
                  <a:srgbClr val="FFFFFF"/>
                </a:solidFill>
              </a:rPr>
              <a:t>ABER: JS ist auch </a:t>
            </a:r>
            <a:r>
              <a:rPr lang="de-DE" dirty="0" err="1" smtClean="0">
                <a:solidFill>
                  <a:srgbClr val="FFFFFF"/>
                </a:solidFill>
              </a:rPr>
              <a:t>Headless</a:t>
            </a:r>
            <a:r>
              <a:rPr lang="de-DE" dirty="0" smtClean="0">
                <a:solidFill>
                  <a:srgbClr val="FFFFFF"/>
                </a:solidFill>
              </a:rPr>
              <a:t> über </a:t>
            </a:r>
            <a:r>
              <a:rPr lang="de-DE" dirty="0" err="1" smtClean="0">
                <a:solidFill>
                  <a:srgbClr val="FFFFFF"/>
                </a:solidFill>
              </a:rPr>
              <a:t>Node</a:t>
            </a:r>
            <a:r>
              <a:rPr lang="de-DE" dirty="0" smtClean="0">
                <a:solidFill>
                  <a:srgbClr val="FFFFFF"/>
                </a:solidFill>
              </a:rPr>
              <a:t> (V8 + Libraries) möglich</a:t>
            </a: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Browser</a:t>
            </a:r>
            <a:endParaRPr lang="de-DE" dirty="0">
              <a:solidFill>
                <a:srgbClr val="FFFFFF"/>
              </a:solidFill>
            </a:endParaRPr>
          </a:p>
        </p:txBody>
      </p:sp>
    </p:spTree>
    <p:extLst>
      <p:ext uri="{BB962C8B-B14F-4D97-AF65-F5344CB8AC3E}">
        <p14:creationId xmlns:p14="http://schemas.microsoft.com/office/powerpoint/2010/main" val="13114307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18696736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r>
              <a:rPr lang="de-DE" dirty="0" smtClean="0"/>
              <a:t> (hat als Literal die [])</a:t>
            </a:r>
            <a:endParaRPr lang="de-DE" dirty="0" smtClean="0"/>
          </a:p>
          <a:p>
            <a:r>
              <a:rPr lang="de-DE" dirty="0" smtClean="0"/>
              <a:t>D.h., es ist ein Objekt mit Properties und Methoden.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1640229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1809036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1841772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2235712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Methoden wie </a:t>
            </a:r>
            <a:r>
              <a:rPr lang="de-DE" dirty="0" err="1" smtClean="0"/>
              <a:t>forEach</a:t>
            </a:r>
            <a:endParaRPr lang="de-DE" dirty="0" smtClean="0"/>
          </a:p>
          <a:p>
            <a:r>
              <a:rPr lang="de-DE" dirty="0" smtClean="0"/>
              <a:t>aber auch </a:t>
            </a:r>
            <a:r>
              <a:rPr lang="de-DE" dirty="0" err="1" smtClean="0"/>
              <a:t>filter</a:t>
            </a:r>
            <a:r>
              <a:rPr lang="de-DE" dirty="0" smtClean="0"/>
              <a:t>, </a:t>
            </a:r>
            <a:r>
              <a:rPr lang="de-DE" dirty="0" err="1" smtClean="0"/>
              <a:t>map</a:t>
            </a:r>
            <a:r>
              <a:rPr lang="de-DE" dirty="0" smtClean="0"/>
              <a:t> &amp; </a:t>
            </a:r>
            <a:r>
              <a:rPr lang="de-DE" dirty="0" err="1" smtClean="0"/>
              <a:t>reduce</a:t>
            </a:r>
            <a:r>
              <a:rPr lang="de-DE" dirty="0" smtClean="0"/>
              <a:t>.</a:t>
            </a:r>
            <a:endParaRPr lang="de-DE" dirty="0" smtClean="0"/>
          </a:p>
          <a:p>
            <a:endParaRPr lang="de-DE" dirty="0"/>
          </a:p>
        </p:txBody>
      </p:sp>
      <p:sp>
        <p:nvSpPr>
          <p:cNvPr id="3" name="Titel 2"/>
          <p:cNvSpPr>
            <a:spLocks noGrp="1"/>
          </p:cNvSpPr>
          <p:nvPr>
            <p:ph type="title"/>
          </p:nvPr>
        </p:nvSpPr>
        <p:spPr/>
        <p:txBody>
          <a:bodyPr/>
          <a:lstStyle/>
          <a:p>
            <a:r>
              <a:rPr lang="de-DE" dirty="0" smtClean="0"/>
              <a:t>Arrays - </a:t>
            </a:r>
            <a:r>
              <a:rPr lang="de-DE" dirty="0" err="1" smtClean="0"/>
              <a:t>forEach</a:t>
            </a:r>
            <a:endParaRPr lang="de-DE" dirty="0"/>
          </a:p>
        </p:txBody>
      </p:sp>
    </p:spTree>
    <p:extLst>
      <p:ext uri="{BB962C8B-B14F-4D97-AF65-F5344CB8AC3E}">
        <p14:creationId xmlns:p14="http://schemas.microsoft.com/office/powerpoint/2010/main" val="37511740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in JS sind wichtiger als Objekte.</a:t>
            </a:r>
          </a:p>
          <a:p>
            <a:pPr marL="0" indent="0">
              <a:buNone/>
            </a:pP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22969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smtClean="0"/>
          </a:p>
          <a:p>
            <a:endParaRPr lang="de-DE" dirty="0"/>
          </a:p>
          <a:p>
            <a:r>
              <a:rPr lang="de-DE" dirty="0" smtClean="0"/>
              <a:t>// Es </a:t>
            </a:r>
            <a:r>
              <a:rPr lang="de-DE" dirty="0"/>
              <a:t>gibt ein Literal für Funktionen.</a:t>
            </a:r>
          </a:p>
          <a:p>
            <a:r>
              <a:rPr lang="de-DE" dirty="0" smtClean="0"/>
              <a:t>// Funktionen </a:t>
            </a:r>
            <a:r>
              <a:rPr lang="de-DE" dirty="0"/>
              <a:t>können einen Namen haben oder anonym sein.</a:t>
            </a:r>
          </a:p>
          <a:p>
            <a:r>
              <a:rPr lang="de-DE" dirty="0" smtClean="0"/>
              <a:t>// Funktionen </a:t>
            </a:r>
            <a:r>
              <a:rPr lang="de-DE" dirty="0"/>
              <a:t>haben einen Rückgabewert (ansonsten undefined außer bei </a:t>
            </a:r>
            <a:br>
              <a:rPr lang="de-DE" dirty="0"/>
            </a:br>
            <a:r>
              <a:rPr lang="de-DE" dirty="0" smtClean="0"/>
              <a:t>// </a:t>
            </a:r>
            <a:r>
              <a:rPr lang="de-DE" dirty="0" err="1" smtClean="0"/>
              <a:t>Konstruktorfunktionen</a:t>
            </a:r>
            <a:r>
              <a:rPr lang="de-DE" dirty="0" smtClean="0"/>
              <a:t> </a:t>
            </a:r>
            <a:r>
              <a:rPr lang="de-DE" dirty="0"/>
              <a:t>– dazu mehr):</a:t>
            </a:r>
          </a:p>
          <a:p>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38128713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t>
            </a:r>
            <a:r>
              <a:rPr lang="de-DE" dirty="0" smtClean="0">
                <a:solidFill>
                  <a:schemeClr val="bg1"/>
                </a:solidFill>
              </a:rPr>
              <a:t>AWK (</a:t>
            </a:r>
            <a:r>
              <a:rPr lang="de-DE" dirty="0" err="1" smtClean="0">
                <a:solidFill>
                  <a:schemeClr val="bg1"/>
                </a:solidFill>
              </a:rPr>
              <a:t>really</a:t>
            </a:r>
            <a:r>
              <a:rPr lang="de-DE" dirty="0" smtClean="0">
                <a:solidFill>
                  <a:schemeClr val="bg1"/>
                </a:solidFill>
              </a:rPr>
              <a:t> AWK, </a:t>
            </a:r>
            <a:r>
              <a:rPr lang="de-DE" dirty="0" err="1" smtClean="0">
                <a:solidFill>
                  <a:schemeClr val="bg1"/>
                </a:solidFill>
              </a:rPr>
              <a:t>does</a:t>
            </a:r>
            <a:r>
              <a:rPr lang="de-DE" dirty="0" smtClean="0">
                <a:solidFill>
                  <a:schemeClr val="bg1"/>
                </a:solidFill>
              </a:rPr>
              <a:t> not </a:t>
            </a:r>
            <a:r>
              <a:rPr lang="de-DE" dirty="0" err="1" smtClean="0">
                <a:solidFill>
                  <a:schemeClr val="bg1"/>
                </a:solidFill>
              </a:rPr>
              <a:t>like</a:t>
            </a:r>
            <a:r>
              <a:rPr lang="de-DE" dirty="0" smtClean="0">
                <a:solidFill>
                  <a:schemeClr val="bg1"/>
                </a:solidFill>
              </a:rPr>
              <a:t> so)</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smtClean="0">
                <a:solidFill>
                  <a:schemeClr val="bg1"/>
                </a:solidFill>
              </a:rPr>
              <a:t>early</a:t>
            </a:r>
            <a:endParaRPr lang="de-DE" dirty="0" smtClean="0">
              <a:solidFill>
                <a:schemeClr val="bg1"/>
              </a:solidFill>
            </a:endParaRPr>
          </a:p>
          <a:p>
            <a:pPr marL="0" indent="0">
              <a:buNone/>
            </a:pP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7896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Slots – alles wird in JS über einen Namen oder eine Referenz adressiert</a:t>
            </a:r>
          </a:p>
          <a:p>
            <a:r>
              <a:rPr lang="de-DE" dirty="0" smtClean="0"/>
              <a:t>Deshalb:</a:t>
            </a:r>
          </a:p>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11919609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err="1" smtClean="0"/>
              <a:t>var</a:t>
            </a:r>
            <a:r>
              <a:rPr lang="de-DE" dirty="0" smtClean="0"/>
              <a:t> </a:t>
            </a:r>
            <a:r>
              <a:rPr lang="de-DE" dirty="0" err="1"/>
              <a:t>instance</a:t>
            </a:r>
            <a:r>
              <a:rPr lang="de-DE" dirty="0"/>
              <a:t> = </a:t>
            </a:r>
            <a:r>
              <a:rPr lang="de-DE" dirty="0" err="1"/>
              <a:t>new</a:t>
            </a:r>
            <a:r>
              <a:rPr lang="de-DE" dirty="0"/>
              <a:t> </a:t>
            </a:r>
            <a:r>
              <a:rPr lang="de-DE" dirty="0" err="1"/>
              <a:t>MyClass</a:t>
            </a:r>
            <a:r>
              <a:rPr lang="de-DE" dirty="0"/>
              <a:t>();</a:t>
            </a:r>
          </a:p>
          <a:p>
            <a:endParaRPr lang="de-DE" dirty="0"/>
          </a:p>
          <a:p>
            <a:r>
              <a:rPr lang="de-DE" dirty="0" smtClean="0"/>
              <a:t>// Funktionen werden auch zum Bauen von Objekten </a:t>
            </a:r>
            <a:r>
              <a:rPr lang="de-DE" dirty="0" err="1" smtClean="0"/>
              <a:t>gentzt</a:t>
            </a:r>
            <a:endParaRPr lang="de-DE" dirty="0" smtClean="0"/>
          </a:p>
          <a:p>
            <a:r>
              <a:rPr lang="de-DE" dirty="0" smtClean="0"/>
              <a:t>// </a:t>
            </a:r>
            <a:r>
              <a:rPr lang="de-DE" dirty="0" err="1" smtClean="0"/>
              <a:t>Konstruktorfunktionen</a:t>
            </a:r>
            <a:r>
              <a:rPr lang="de-DE" dirty="0" smtClean="0"/>
              <a:t> sind „ganz normale“ </a:t>
            </a:r>
            <a:r>
              <a:rPr lang="de-DE" dirty="0" err="1" smtClean="0"/>
              <a:t>Fuktionen</a:t>
            </a:r>
            <a:endParaRPr lang="de-DE" dirty="0" smtClean="0"/>
          </a:p>
          <a:p>
            <a:r>
              <a:rPr lang="de-DE" dirty="0" smtClean="0"/>
              <a:t>// Per Konvention fangen diese mit einem Großbuchstaben an</a:t>
            </a:r>
          </a:p>
          <a:p>
            <a:r>
              <a:rPr lang="de-DE" dirty="0" smtClean="0"/>
              <a:t>// Werden mit dem </a:t>
            </a:r>
            <a:r>
              <a:rPr lang="de-DE" dirty="0" err="1" smtClean="0"/>
              <a:t>Keyword</a:t>
            </a:r>
            <a:r>
              <a:rPr lang="de-DE" dirty="0" smtClean="0"/>
              <a:t> „</a:t>
            </a:r>
            <a:r>
              <a:rPr lang="de-DE" dirty="0" err="1" smtClean="0"/>
              <a:t>new</a:t>
            </a:r>
            <a:r>
              <a:rPr lang="de-DE" dirty="0" smtClean="0"/>
              <a:t>“ verwenden.</a:t>
            </a:r>
          </a:p>
          <a:p>
            <a:r>
              <a:rPr lang="de-DE" dirty="0" smtClean="0"/>
              <a:t>// Diese „</a:t>
            </a:r>
            <a:r>
              <a:rPr lang="de-DE" dirty="0" err="1" smtClean="0"/>
              <a:t>new</a:t>
            </a:r>
            <a:r>
              <a:rPr lang="de-DE" dirty="0" smtClean="0"/>
              <a:t>“ (das vergessen werden kann) führt dann dazu, dass es ein </a:t>
            </a:r>
            <a:r>
              <a:rPr lang="de-DE" dirty="0" err="1" smtClean="0"/>
              <a:t>this</a:t>
            </a:r>
            <a:r>
              <a:rPr lang="de-DE" dirty="0" smtClean="0"/>
              <a:t> gibt</a:t>
            </a:r>
            <a:endParaRPr lang="de-DE" dirty="0"/>
          </a:p>
        </p:txBody>
      </p:sp>
      <p:sp>
        <p:nvSpPr>
          <p:cNvPr id="4" name="Titel 3"/>
          <p:cNvSpPr>
            <a:spLocks noGrp="1"/>
          </p:cNvSpPr>
          <p:nvPr>
            <p:ph type="title"/>
          </p:nvPr>
        </p:nvSpPr>
        <p:spPr/>
        <p:txBody>
          <a:bodyPr/>
          <a:lstStyle/>
          <a:p>
            <a:r>
              <a:rPr lang="de-DE" dirty="0"/>
              <a:t>Class </a:t>
            </a:r>
            <a:r>
              <a:rPr lang="de-DE" dirty="0" smtClean="0"/>
              <a:t>Pattern </a:t>
            </a:r>
            <a:r>
              <a:rPr lang="de-DE" dirty="0"/>
              <a:t>– Konstruktor Functions</a:t>
            </a:r>
          </a:p>
        </p:txBody>
      </p:sp>
    </p:spTree>
    <p:extLst>
      <p:ext uri="{BB962C8B-B14F-4D97-AF65-F5344CB8AC3E}">
        <p14:creationId xmlns:p14="http://schemas.microsoft.com/office/powerpoint/2010/main" val="25144464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(arg) {</a:t>
            </a:r>
          </a:p>
          <a:p>
            <a:r>
              <a:rPr lang="de-DE" dirty="0"/>
              <a:t>    </a:t>
            </a:r>
            <a:r>
              <a:rPr lang="de-DE" dirty="0" err="1"/>
              <a:t>this.arg</a:t>
            </a:r>
            <a:r>
              <a:rPr lang="de-DE" dirty="0"/>
              <a:t> = arg;</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r>
              <a:rPr lang="de-DE" dirty="0" err="1"/>
              <a:t>foo</a:t>
            </a:r>
            <a:r>
              <a:rPr lang="de-DE" dirty="0"/>
              <a:t>');</a:t>
            </a:r>
          </a:p>
          <a:p>
            <a:r>
              <a:rPr lang="de-DE" dirty="0" err="1"/>
              <a:t>console.log</a:t>
            </a:r>
            <a:r>
              <a:rPr lang="de-DE" dirty="0"/>
              <a:t>(</a:t>
            </a:r>
            <a:r>
              <a:rPr lang="de-DE" dirty="0" err="1"/>
              <a:t>inst.arg</a:t>
            </a:r>
            <a:r>
              <a:rPr lang="de-DE" dirty="0"/>
              <a:t>); // =&gt; '</a:t>
            </a:r>
            <a:r>
              <a:rPr lang="de-DE" dirty="0" err="1"/>
              <a:t>foo</a:t>
            </a:r>
            <a:r>
              <a:rPr lang="de-DE" dirty="0"/>
              <a:t>'</a:t>
            </a:r>
          </a:p>
          <a:p>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this</a:t>
            </a:r>
            <a:endParaRPr lang="de-DE" dirty="0"/>
          </a:p>
        </p:txBody>
      </p:sp>
    </p:spTree>
    <p:extLst>
      <p:ext uri="{BB962C8B-B14F-4D97-AF65-F5344CB8AC3E}">
        <p14:creationId xmlns:p14="http://schemas.microsoft.com/office/powerpoint/2010/main" val="25581832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a:t>    </a:t>
            </a:r>
            <a:r>
              <a:rPr lang="de-DE" dirty="0" err="1"/>
              <a:t>this.greet</a:t>
            </a:r>
            <a:r>
              <a:rPr lang="de-DE" dirty="0"/>
              <a:t> = </a:t>
            </a:r>
            <a:r>
              <a:rPr lang="de-DE" dirty="0" err="1"/>
              <a:t>function</a:t>
            </a:r>
            <a:r>
              <a:rPr lang="de-DE" dirty="0"/>
              <a:t>() {</a:t>
            </a:r>
          </a:p>
          <a:p>
            <a:r>
              <a:rPr lang="de-DE" dirty="0"/>
              <a:t>        </a:t>
            </a:r>
            <a:r>
              <a:rPr lang="de-DE" dirty="0" err="1"/>
              <a:t>console.log</a:t>
            </a:r>
            <a:r>
              <a:rPr lang="de-DE" dirty="0"/>
              <a:t>('</a:t>
            </a:r>
            <a:r>
              <a:rPr lang="de-DE" dirty="0" err="1"/>
              <a:t>Hello</a:t>
            </a:r>
            <a:r>
              <a:rPr lang="de-DE" dirty="0"/>
              <a:t>!');</a:t>
            </a:r>
          </a:p>
          <a:p>
            <a:r>
              <a:rPr lang="de-DE" dirty="0"/>
              <a:t>    };</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p>
          <a:p>
            <a:r>
              <a:rPr lang="de-DE" dirty="0" err="1"/>
              <a:t>inst.greet</a:t>
            </a:r>
            <a:r>
              <a:rPr lang="de-DE" dirty="0"/>
              <a:t>(); // =&gt; '</a:t>
            </a:r>
            <a:r>
              <a:rPr lang="de-DE" dirty="0" err="1" smtClean="0"/>
              <a:t>Hello</a:t>
            </a:r>
            <a:endParaRPr lang="de-DE" dirty="0" smtClean="0"/>
          </a:p>
          <a:p>
            <a:endParaRPr lang="de-DE" dirty="0"/>
          </a:p>
          <a:p>
            <a:r>
              <a:rPr lang="de-DE" dirty="0" smtClean="0"/>
              <a:t>// Strange: Jedes Objekt hat eine eigene Kopie der Funktion </a:t>
            </a:r>
            <a:r>
              <a:rPr lang="de-DE" dirty="0" err="1" smtClean="0"/>
              <a:t>greet</a:t>
            </a:r>
            <a:r>
              <a:rPr lang="de-DE" dirty="0" smtClean="0"/>
              <a:t>!</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method</a:t>
            </a:r>
            <a:r>
              <a:rPr lang="de-DE" dirty="0" smtClean="0"/>
              <a:t> </a:t>
            </a:r>
            <a:r>
              <a:rPr lang="de-DE" dirty="0" err="1" smtClean="0"/>
              <a:t>pattern</a:t>
            </a:r>
            <a:endParaRPr lang="de-DE" dirty="0"/>
          </a:p>
        </p:txBody>
      </p:sp>
    </p:spTree>
    <p:extLst>
      <p:ext uri="{BB962C8B-B14F-4D97-AF65-F5344CB8AC3E}">
        <p14:creationId xmlns:p14="http://schemas.microsoft.com/office/powerpoint/2010/main" val="993769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err="1"/>
              <a:t>MyClass.prototype.greet</a:t>
            </a:r>
            <a:r>
              <a:rPr lang="de-DE" dirty="0"/>
              <a:t> = </a:t>
            </a:r>
            <a:r>
              <a:rPr lang="de-DE" dirty="0" err="1"/>
              <a:t>function</a:t>
            </a:r>
            <a:r>
              <a:rPr lang="de-DE" dirty="0"/>
              <a:t>() {</a:t>
            </a:r>
          </a:p>
          <a:p>
            <a:r>
              <a:rPr lang="de-DE" dirty="0"/>
              <a:t>    </a:t>
            </a:r>
            <a:r>
              <a:rPr lang="de-DE" dirty="0" err="1"/>
              <a:t>console.log</a:t>
            </a:r>
            <a:r>
              <a:rPr lang="de-DE" dirty="0"/>
              <a:t>('</a:t>
            </a:r>
            <a:r>
              <a:rPr lang="de-DE" dirty="0" err="1"/>
              <a:t>Hello</a:t>
            </a:r>
            <a:r>
              <a:rPr lang="de-DE" dirty="0"/>
              <a:t>!');</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p>
          <a:p>
            <a:r>
              <a:rPr lang="de-DE" dirty="0" err="1"/>
              <a:t>inst.greet</a:t>
            </a:r>
            <a:r>
              <a:rPr lang="de-DE" dirty="0"/>
              <a:t>(); // =&gt; '</a:t>
            </a:r>
            <a:r>
              <a:rPr lang="de-DE" dirty="0" err="1"/>
              <a:t>Hello</a:t>
            </a:r>
            <a:r>
              <a:rPr lang="de-DE" dirty="0" smtClean="0"/>
              <a:t>!</a:t>
            </a:r>
          </a:p>
          <a:p>
            <a:endParaRPr lang="de-DE" dirty="0"/>
          </a:p>
          <a:p>
            <a:r>
              <a:rPr lang="de-DE" dirty="0"/>
              <a:t>// </a:t>
            </a:r>
            <a:r>
              <a:rPr lang="de-DE" dirty="0" smtClean="0"/>
              <a:t>Jetzt gibt es nur noch eine „Kopie“ der </a:t>
            </a:r>
            <a:r>
              <a:rPr lang="de-DE" dirty="0" err="1" smtClean="0"/>
              <a:t>greet</a:t>
            </a:r>
            <a:r>
              <a:rPr lang="de-DE" dirty="0" smtClean="0"/>
              <a:t>-Funktion </a:t>
            </a:r>
            <a:r>
              <a:rPr lang="de-DE" dirty="0" smtClean="0">
                <a:sym typeface="Wingdings"/>
              </a:rPr>
              <a:t></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Prototypes</a:t>
            </a:r>
            <a:r>
              <a:rPr lang="de-DE" dirty="0" smtClean="0"/>
              <a:t>!</a:t>
            </a:r>
            <a:endParaRPr lang="de-DE" dirty="0"/>
          </a:p>
        </p:txBody>
      </p:sp>
    </p:spTree>
    <p:extLst>
      <p:ext uri="{BB962C8B-B14F-4D97-AF65-F5344CB8AC3E}">
        <p14:creationId xmlns:p14="http://schemas.microsoft.com/office/powerpoint/2010/main" val="3232369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t>function</a:t>
            </a:r>
            <a:r>
              <a:rPr lang="de-DE" dirty="0" smtClean="0"/>
              <a:t> log(</a:t>
            </a:r>
            <a:r>
              <a:rPr lang="de-DE" dirty="0"/>
              <a:t>) {</a:t>
            </a:r>
          </a:p>
          <a:p>
            <a:r>
              <a:rPr lang="de-DE" dirty="0"/>
              <a:t>  </a:t>
            </a:r>
            <a:r>
              <a:rPr lang="de-DE" dirty="0" err="1" smtClean="0"/>
              <a:t>for</a:t>
            </a:r>
            <a:r>
              <a:rPr lang="de-DE" dirty="0" smtClean="0"/>
              <a:t> (</a:t>
            </a:r>
            <a:r>
              <a:rPr lang="de-DE" dirty="0" err="1" smtClean="0"/>
              <a:t>var</a:t>
            </a:r>
            <a:r>
              <a:rPr lang="de-DE" dirty="0" smtClean="0"/>
              <a:t> p = 0; ...) {}</a:t>
            </a:r>
            <a:r>
              <a:rPr lang="de-DE" dirty="0" smtClean="0"/>
              <a:t>;</a:t>
            </a:r>
            <a:endParaRPr lang="de-DE" dirty="0"/>
          </a:p>
          <a:p>
            <a:r>
              <a:rPr lang="de-DE" dirty="0" smtClean="0"/>
              <a:t>}</a:t>
            </a:r>
          </a:p>
          <a:p>
            <a:endParaRPr lang="de-DE" dirty="0"/>
          </a:p>
          <a:p>
            <a:r>
              <a:rPr lang="de-DE" dirty="0" err="1" smtClean="0"/>
              <a:t>console.log</a:t>
            </a:r>
            <a:r>
              <a:rPr lang="de-DE" dirty="0" smtClean="0"/>
              <a:t>(p);</a:t>
            </a:r>
            <a:endParaRPr lang="de-DE" dirty="0"/>
          </a:p>
        </p:txBody>
      </p:sp>
      <p:sp>
        <p:nvSpPr>
          <p:cNvPr id="4" name="Titel 3"/>
          <p:cNvSpPr>
            <a:spLocks noGrp="1"/>
          </p:cNvSpPr>
          <p:nvPr>
            <p:ph type="title"/>
          </p:nvPr>
        </p:nvSpPr>
        <p:spPr/>
        <p:txBody>
          <a:bodyPr/>
          <a:lstStyle/>
          <a:p>
            <a:r>
              <a:rPr lang="de-DE" dirty="0"/>
              <a:t>Class Pattern </a:t>
            </a:r>
            <a:r>
              <a:rPr lang="de-DE" dirty="0" smtClean="0"/>
              <a:t>– Sichtbarkeit von Variablen</a:t>
            </a:r>
            <a:endParaRPr lang="de-DE" dirty="0"/>
          </a:p>
        </p:txBody>
      </p:sp>
    </p:spTree>
    <p:extLst>
      <p:ext uri="{BB962C8B-B14F-4D97-AF65-F5344CB8AC3E}">
        <p14:creationId xmlns:p14="http://schemas.microsoft.com/office/powerpoint/2010/main" val="164376240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function</a:t>
            </a:r>
            <a:r>
              <a:rPr lang="de-DE" dirty="0" smtClean="0"/>
              <a:t> log(</a:t>
            </a:r>
            <a:r>
              <a:rPr lang="de-DE" dirty="0"/>
              <a:t>) {</a:t>
            </a:r>
          </a:p>
          <a:p>
            <a:r>
              <a:rPr lang="de-DE" dirty="0"/>
              <a:t>  </a:t>
            </a:r>
            <a:r>
              <a:rPr lang="de-DE" dirty="0" err="1" smtClean="0"/>
              <a:t>for</a:t>
            </a:r>
            <a:r>
              <a:rPr lang="de-DE" dirty="0" smtClean="0"/>
              <a:t> (</a:t>
            </a:r>
            <a:r>
              <a:rPr lang="de-DE" dirty="0" err="1" smtClean="0"/>
              <a:t>var</a:t>
            </a:r>
            <a:r>
              <a:rPr lang="de-DE" dirty="0" smtClean="0"/>
              <a:t> p = 0; ...) {}</a:t>
            </a:r>
            <a:r>
              <a:rPr lang="de-DE" dirty="0" smtClean="0"/>
              <a:t>;</a:t>
            </a:r>
            <a:endParaRPr lang="de-DE" dirty="0"/>
          </a:p>
          <a:p>
            <a:r>
              <a:rPr lang="de-DE" dirty="0" smtClean="0"/>
              <a:t>}())</a:t>
            </a:r>
          </a:p>
          <a:p>
            <a:endParaRPr lang="de-DE" dirty="0"/>
          </a:p>
          <a:p>
            <a:r>
              <a:rPr lang="de-DE" dirty="0" smtClean="0"/>
              <a:t>// IFEE dann auf die Konstruktor-Funktion und Prototypen anwenden</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smtClean="0"/>
              <a:t>IFEE</a:t>
            </a:r>
            <a:endParaRPr lang="de-DE" dirty="0"/>
          </a:p>
        </p:txBody>
      </p:sp>
    </p:spTree>
    <p:extLst>
      <p:ext uri="{BB962C8B-B14F-4D97-AF65-F5344CB8AC3E}">
        <p14:creationId xmlns:p14="http://schemas.microsoft.com/office/powerpoint/2010/main" val="32256636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return {</a:t>
            </a:r>
          </a:p>
          <a:p>
            <a:r>
              <a:rPr lang="en-US" dirty="0"/>
              <a:t>	</a:t>
            </a:r>
            <a:r>
              <a:rPr lang="en-US" dirty="0" smtClean="0"/>
              <a:t>	</a:t>
            </a:r>
            <a:r>
              <a:rPr lang="en-US" dirty="0" err="1" smtClean="0"/>
              <a:t>getVar</a:t>
            </a:r>
            <a:r>
              <a:rPr lang="en-US" dirty="0" smtClean="0"/>
              <a:t> : </a:t>
            </a:r>
            <a:r>
              <a:rPr lang="en-US" dirty="0"/>
              <a:t>function () {</a:t>
            </a:r>
          </a:p>
          <a:p>
            <a:r>
              <a:rPr lang="en-US" dirty="0"/>
              <a:t>		</a:t>
            </a:r>
            <a:r>
              <a:rPr lang="en-US" dirty="0" smtClean="0"/>
              <a:t>	return </a:t>
            </a:r>
            <a:r>
              <a:rPr lang="en-US" dirty="0" err="1"/>
              <a:t>privateVariable</a:t>
            </a:r>
            <a:r>
              <a:rPr lang="en-US" dirty="0"/>
              <a:t>;</a:t>
            </a:r>
          </a:p>
          <a:p>
            <a:r>
              <a:rPr lang="en-US" dirty="0"/>
              <a:t>	</a:t>
            </a:r>
            <a:r>
              <a:rPr lang="en-US" dirty="0" smtClean="0"/>
              <a:t>	}</a:t>
            </a:r>
            <a:endParaRPr lang="en-US" dirty="0"/>
          </a:p>
          <a:p>
            <a:r>
              <a:rPr lang="en-US" dirty="0"/>
              <a:t>	</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2605572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a:t>var</a:t>
            </a:r>
            <a:r>
              <a:rPr lang="en-US" dirty="0"/>
              <a:t> </a:t>
            </a:r>
            <a:r>
              <a:rPr lang="en-US" dirty="0" smtClean="0"/>
              <a:t>module = </a:t>
            </a:r>
            <a:r>
              <a:rPr lang="en-US" dirty="0" smtClean="0"/>
              <a:t>{};</a:t>
            </a:r>
          </a:p>
          <a:p>
            <a:r>
              <a:rPr lang="en-US" dirty="0" smtClean="0"/>
              <a:t>(</a:t>
            </a:r>
            <a:r>
              <a:rPr lang="en-US" dirty="0"/>
              <a:t>function </a:t>
            </a:r>
            <a:r>
              <a:rPr lang="en-US" dirty="0" smtClean="0"/>
              <a:t>(export) </a:t>
            </a:r>
            <a:r>
              <a:rPr lang="en-US" dirty="0"/>
              <a:t>{</a:t>
            </a:r>
          </a:p>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a:t>
            </a:r>
            <a:r>
              <a:rPr lang="en-US" dirty="0" err="1" smtClean="0"/>
              <a:t>export.getVar</a:t>
            </a:r>
            <a:r>
              <a:rPr lang="en-US" dirty="0"/>
              <a:t>: </a:t>
            </a:r>
            <a:r>
              <a:rPr lang="en-US" dirty="0" err="1"/>
              <a:t>privateMethod</a:t>
            </a:r>
            <a:r>
              <a:rPr lang="en-US" dirty="0"/>
              <a:t> </a:t>
            </a:r>
            <a:r>
              <a:rPr lang="en-US" dirty="0"/>
              <a:t>	</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a:t>
            </a:r>
            <a:r>
              <a:rPr lang="de-DE" dirty="0" smtClean="0"/>
              <a:t>Export</a:t>
            </a:r>
            <a:endParaRPr lang="de-DE" dirty="0"/>
          </a:p>
        </p:txBody>
      </p:sp>
    </p:spTree>
    <p:extLst>
      <p:ext uri="{BB962C8B-B14F-4D97-AF65-F5344CB8AC3E}">
        <p14:creationId xmlns:p14="http://schemas.microsoft.com/office/powerpoint/2010/main" val="2706383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4156212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30885702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a:t>
            </a:r>
            <a:r>
              <a:rPr lang="en-US" dirty="0" err="1" smtClean="0"/>
              <a:t>export.getVar</a:t>
            </a:r>
            <a:r>
              <a:rPr lang="en-US" dirty="0" smtClean="0"/>
              <a:t> = </a:t>
            </a:r>
            <a:r>
              <a:rPr lang="en-US" dirty="0" err="1" smtClean="0"/>
              <a:t>privateMethod</a:t>
            </a:r>
            <a:r>
              <a:rPr lang="en-US" dirty="0" smtClean="0"/>
              <a:t>;</a:t>
            </a:r>
            <a:endParaRPr lang="en-US" dirty="0"/>
          </a:p>
        </p:txBody>
      </p:sp>
      <p:sp>
        <p:nvSpPr>
          <p:cNvPr id="3" name="Titel 2"/>
          <p:cNvSpPr>
            <a:spLocks noGrp="1"/>
          </p:cNvSpPr>
          <p:nvPr>
            <p:ph type="title"/>
          </p:nvPr>
        </p:nvSpPr>
        <p:spPr/>
        <p:txBody>
          <a:bodyPr/>
          <a:lstStyle/>
          <a:p>
            <a:r>
              <a:rPr lang="de-DE" dirty="0" smtClean="0"/>
              <a:t>Module – </a:t>
            </a:r>
            <a:r>
              <a:rPr lang="de-DE" dirty="0" smtClean="0"/>
              <a:t>in </a:t>
            </a:r>
            <a:r>
              <a:rPr lang="de-DE" dirty="0" err="1" smtClean="0"/>
              <a:t>CommonJS</a:t>
            </a:r>
            <a:r>
              <a:rPr lang="de-DE" dirty="0" smtClean="0"/>
              <a:t> umbauen</a:t>
            </a:r>
            <a:endParaRPr lang="de-DE" dirty="0"/>
          </a:p>
        </p:txBody>
      </p:sp>
    </p:spTree>
    <p:extLst>
      <p:ext uri="{BB962C8B-B14F-4D97-AF65-F5344CB8AC3E}">
        <p14:creationId xmlns:p14="http://schemas.microsoft.com/office/powerpoint/2010/main" val="282158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latin typeface="Consolas"/>
                <a:cs typeface="Consolas"/>
              </a:rPr>
              <a:t>Code + </a:t>
            </a:r>
            <a:r>
              <a:rPr lang="de-DE" dirty="0" err="1" smtClean="0">
                <a:latin typeface="Consolas"/>
                <a:cs typeface="Consolas"/>
              </a:rPr>
              <a:t>Scope</a:t>
            </a:r>
            <a:r>
              <a:rPr lang="de-DE" dirty="0" smtClean="0">
                <a:latin typeface="Consolas"/>
                <a:cs typeface="Consolas"/>
              </a:rPr>
              <a:t> = </a:t>
            </a:r>
            <a:r>
              <a:rPr lang="de-DE" dirty="0" err="1" smtClean="0">
                <a:latin typeface="Consolas"/>
                <a:cs typeface="Consolas"/>
              </a:rPr>
              <a:t>Closure</a:t>
            </a:r>
            <a:endParaRPr lang="de-DE" dirty="0" smtClean="0">
              <a:latin typeface="Consolas"/>
              <a:cs typeface="Consolas"/>
            </a:endParaRPr>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latin typeface="Consolas"/>
                <a:cs typeface="Consolas"/>
              </a:rPr>
              <a:t>this</a:t>
            </a:r>
            <a:r>
              <a:rPr lang="de-DE" dirty="0"/>
              <a:t> und der Bonusparameter </a:t>
            </a:r>
            <a:r>
              <a:rPr lang="de-DE" dirty="0" err="1">
                <a:latin typeface="Consolas"/>
                <a:cs typeface="Consolas"/>
              </a:rPr>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3370387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7741548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306507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22784365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8487951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62564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4107456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1439978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1715</Words>
  <Application>Microsoft Macintosh PowerPoint</Application>
  <PresentationFormat>Bildschirmpräsentation (4:3)</PresentationFormat>
  <Paragraphs>286</Paragraphs>
  <Slides>43</Slides>
  <Notes>11</Notes>
  <HiddenSlides>0</HiddenSlides>
  <MMClips>0</MMClips>
  <ScaleCrop>false</ScaleCrop>
  <HeadingPairs>
    <vt:vector size="4" baseType="variant">
      <vt:variant>
        <vt:lpstr>Design</vt:lpstr>
      </vt:variant>
      <vt:variant>
        <vt:i4>1</vt:i4>
      </vt:variant>
      <vt:variant>
        <vt:lpstr>Folientitel</vt:lpstr>
      </vt:variant>
      <vt:variant>
        <vt:i4>43</vt:i4>
      </vt:variant>
    </vt:vector>
  </HeadingPairs>
  <TitlesOfParts>
    <vt:vector size="44" baseType="lpstr">
      <vt:lpstr>Präsentation v3.0 (4x3)</vt:lpstr>
      <vt:lpstr>Code Talks  </vt:lpstr>
      <vt:lpstr>PowerPoint-Präsentation</vt:lpstr>
      <vt:lpstr>Development</vt:lpstr>
      <vt:lpstr>Java vs. JavaScript</vt:lpstr>
      <vt:lpstr>Design goals</vt:lpstr>
      <vt:lpstr>Self: The Power of Simplicity</vt:lpstr>
      <vt:lpstr>Self: The Power of Simplicity  </vt:lpstr>
      <vt:lpstr>Self: The Power of Simplicity</vt:lpstr>
      <vt:lpstr>Self: The Power of Simplicity  </vt:lpstr>
      <vt:lpstr>Scheme: minimalistic LISP</vt:lpstr>
      <vt:lpstr>Typen in JS sind sehr einfach</vt:lpstr>
      <vt:lpstr>Typenlose Verwendung</vt:lpstr>
      <vt:lpstr>Strict</vt:lpstr>
      <vt:lpstr>var</vt:lpstr>
      <vt:lpstr>Gültigkeitsbereich von Variablen </vt:lpstr>
      <vt:lpstr>Objekte</vt:lpstr>
      <vt:lpstr>Literale</vt:lpstr>
      <vt:lpstr>Objekt</vt:lpstr>
      <vt:lpstr>Object</vt:lpstr>
      <vt:lpstr>Console</vt:lpstr>
      <vt:lpstr>Browser</vt:lpstr>
      <vt:lpstr>Node.js</vt:lpstr>
      <vt:lpstr>Arrays</vt:lpstr>
      <vt:lpstr>Kontrollstrukturen: for-Schleife</vt:lpstr>
      <vt:lpstr>for-in-Schleife</vt:lpstr>
      <vt:lpstr>For-Schleife</vt:lpstr>
      <vt:lpstr>Arrays - forEach</vt:lpstr>
      <vt:lpstr>Funktionen</vt:lpstr>
      <vt:lpstr>Funktionsliteral</vt:lpstr>
      <vt:lpstr>Parameter</vt:lpstr>
      <vt:lpstr>Class Pattern – Konstruktor Functions</vt:lpstr>
      <vt:lpstr>Class Pattern – this</vt:lpstr>
      <vt:lpstr>Class Pattern – method pattern</vt:lpstr>
      <vt:lpstr>Class Pattern – Prototypes!</vt:lpstr>
      <vt:lpstr>Class Pattern – Sichtbarkeit von Variablen</vt:lpstr>
      <vt:lpstr>Class Pattern – IFEE</vt:lpstr>
      <vt:lpstr>Module – Export</vt:lpstr>
      <vt:lpstr>Module – Export</vt:lpstr>
      <vt:lpstr>Common JS</vt:lpstr>
      <vt:lpstr>Module – in CommonJS umbauen</vt:lpstr>
      <vt:lpstr>Closures</vt:lpstr>
      <vt:lpstr>Closures</vt:lpstr>
      <vt:lpstr>try-catch-finally und throw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603</cp:revision>
  <dcterms:created xsi:type="dcterms:W3CDTF">2007-11-03T16:56:34Z</dcterms:created>
  <dcterms:modified xsi:type="dcterms:W3CDTF">2014-10-10T06:48:39Z</dcterms:modified>
  <cp:category/>
  <cp:contentStatus>Endgültig (v2.0)</cp:contentStatus>
</cp:coreProperties>
</file>